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335" r:id="rId2"/>
    <p:sldId id="325" r:id="rId3"/>
    <p:sldId id="275" r:id="rId4"/>
    <p:sldId id="277" r:id="rId5"/>
    <p:sldId id="278" r:id="rId6"/>
    <p:sldId id="279" r:id="rId7"/>
    <p:sldId id="280" r:id="rId8"/>
    <p:sldId id="284" r:id="rId9"/>
    <p:sldId id="281" r:id="rId10"/>
    <p:sldId id="282" r:id="rId11"/>
    <p:sldId id="283" r:id="rId12"/>
    <p:sldId id="334" r:id="rId13"/>
    <p:sldId id="333" r:id="rId14"/>
    <p:sldId id="337" r:id="rId15"/>
    <p:sldId id="340" r:id="rId16"/>
    <p:sldId id="257" r:id="rId17"/>
    <p:sldId id="258" r:id="rId18"/>
    <p:sldId id="266" r:id="rId19"/>
    <p:sldId id="262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60" r:id="rId29"/>
    <p:sldId id="338" r:id="rId30"/>
    <p:sldId id="339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23" autoAdjust="0"/>
    <p:restoredTop sz="90792" autoAdjust="0"/>
  </p:normalViewPr>
  <p:slideViewPr>
    <p:cSldViewPr snapToGrid="0" snapToObjects="1">
      <p:cViewPr varScale="1">
        <p:scale>
          <a:sx n="187" d="100"/>
          <a:sy n="187" d="100"/>
        </p:scale>
        <p:origin x="192" y="14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E33D02-0515-C240-AD5D-B1455880CD25}" type="datetimeFigureOut">
              <a:rPr lang="en-US" smtClean="0"/>
              <a:t>5/15/18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FCC031-FB5D-7344-B48F-8AACC28B9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681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5/15/18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13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5/15/18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28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5/15/18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091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5/15/18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426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5/15/18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94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5/15/18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043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5/15/18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49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5/15/18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31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5/15/18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11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5/15/18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08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5/15/18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59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DDB8F-3412-2E4B-B9B3-D16672836AF1}" type="datetimeFigureOut">
              <a:rPr lang="en-US" smtClean="0"/>
              <a:t>5/15/18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5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sites.google.com/site/fpgaandco/pid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Relationship Id="rId9" Type="http://schemas.openxmlformats.org/officeDocument/2006/relationships/image" Target="../media/image2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30CC7-9480-564B-A370-49855171D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 After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BED0E-F441-DC42-921D-A1BCFC7DB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dirty="0" err="1"/>
              <a:t>Harshini</a:t>
            </a:r>
            <a:r>
              <a:rPr lang="en-US" dirty="0"/>
              <a:t> or I to demo Lab 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324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Multi-rotor aircraft require a closed loop controller</a:t>
            </a:r>
          </a:p>
          <a:p>
            <a:pPr lvl="1"/>
            <a:r>
              <a:rPr lang="en-US" dirty="0"/>
              <a:t>Sensors detect aircraft movement and orientation</a:t>
            </a:r>
          </a:p>
          <a:p>
            <a:pPr lvl="1"/>
            <a:r>
              <a:rPr lang="en-US" dirty="0"/>
              <a:t>Controller adjusts the power to motors to maintain desired location and orientation</a:t>
            </a:r>
          </a:p>
          <a:p>
            <a:r>
              <a:rPr lang="en-US" dirty="0"/>
              <a:t>Multi-rotor aircraft use a few sensors to maintain stability</a:t>
            </a:r>
          </a:p>
          <a:p>
            <a:pPr lvl="1"/>
            <a:r>
              <a:rPr lang="en-US" dirty="0"/>
              <a:t>Accelerometers (absolute pitch and roll)</a:t>
            </a:r>
          </a:p>
          <a:p>
            <a:pPr lvl="1"/>
            <a:r>
              <a:rPr lang="en-US" dirty="0"/>
              <a:t>Gyroscopes (changes in pitch, roll, and yaw)</a:t>
            </a:r>
          </a:p>
          <a:p>
            <a:r>
              <a:rPr lang="en-US" dirty="0"/>
              <a:t>The flight computer implements the control algorithm</a:t>
            </a:r>
          </a:p>
          <a:p>
            <a:pPr lvl="1"/>
            <a:r>
              <a:rPr lang="en-US" dirty="0"/>
              <a:t>Usually a </a:t>
            </a:r>
            <a:r>
              <a:rPr lang="en-US" i="1" dirty="0"/>
              <a:t>proportional, integral, derivative (PID)</a:t>
            </a:r>
            <a:r>
              <a:rPr lang="en-US" dirty="0"/>
              <a:t> controller implemented in software.</a:t>
            </a:r>
          </a:p>
          <a:p>
            <a:pPr lvl="1"/>
            <a:r>
              <a:rPr lang="en-US" dirty="0"/>
              <a:t>We will talk more about this later.</a:t>
            </a:r>
          </a:p>
          <a:p>
            <a:r>
              <a:rPr lang="en-US" dirty="0"/>
              <a:t>With PID controllers for pitch, yaw, and roll </a:t>
            </a:r>
            <a:r>
              <a:rPr lang="en-US" dirty="0" err="1"/>
              <a:t>multirotor</a:t>
            </a:r>
            <a:r>
              <a:rPr lang="en-US" dirty="0"/>
              <a:t> aircraft can achieve stable flight.</a:t>
            </a:r>
          </a:p>
        </p:txBody>
      </p:sp>
    </p:spTree>
    <p:extLst>
      <p:ext uri="{BB962C8B-B14F-4D97-AF65-F5344CB8AC3E}">
        <p14:creationId xmlns:p14="http://schemas.microsoft.com/office/powerpoint/2010/main" val="1963658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Higher-order 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multi-rotor aircraft can do more</a:t>
            </a:r>
          </a:p>
          <a:p>
            <a:pPr lvl="1"/>
            <a:r>
              <a:rPr lang="en-US" dirty="0"/>
              <a:t>Maintain geographic position</a:t>
            </a:r>
          </a:p>
          <a:p>
            <a:pPr lvl="1"/>
            <a:r>
              <a:rPr lang="en-US" dirty="0"/>
              <a:t>Maintain altitude</a:t>
            </a:r>
          </a:p>
          <a:p>
            <a:pPr lvl="1"/>
            <a:r>
              <a:rPr lang="en-US" dirty="0"/>
              <a:t>Follow an prescribed/pre-programmed path</a:t>
            </a:r>
          </a:p>
          <a:p>
            <a:r>
              <a:rPr lang="en-US" dirty="0"/>
              <a:t>More sensors required</a:t>
            </a:r>
          </a:p>
          <a:p>
            <a:pPr lvl="1"/>
            <a:r>
              <a:rPr lang="en-US" dirty="0"/>
              <a:t>Magnetometers (absolute yaw or heading)</a:t>
            </a:r>
          </a:p>
          <a:p>
            <a:pPr lvl="1"/>
            <a:r>
              <a:rPr lang="en-US" dirty="0"/>
              <a:t>GPS (absolute location and altitude)</a:t>
            </a:r>
          </a:p>
          <a:p>
            <a:pPr lvl="1"/>
            <a:r>
              <a:rPr lang="en-US" dirty="0"/>
              <a:t>Barometers (altitude)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675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93980-1AE7-2C42-9017-44251FAC00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Step 1:  Find Your Orientation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C0FF425-59A5-FA47-AE9C-E982531DF4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Lab 6a</a:t>
            </a:r>
          </a:p>
        </p:txBody>
      </p:sp>
    </p:spTree>
    <p:extLst>
      <p:ext uri="{BB962C8B-B14F-4D97-AF65-F5344CB8AC3E}">
        <p14:creationId xmlns:p14="http://schemas.microsoft.com/office/powerpoint/2010/main" val="3425642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6a</a:t>
            </a:r>
            <a:r>
              <a:rPr lang="en-US"/>
              <a:t>: Tasks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Install IMU library.  Read values from IMU.</a:t>
            </a:r>
          </a:p>
          <a:p>
            <a:r>
              <a:rPr lang="en-US" dirty="0"/>
              <a:t>Use Arduino’s plotting tool</a:t>
            </a:r>
          </a:p>
          <a:p>
            <a:r>
              <a:rPr lang="en-US" dirty="0"/>
              <a:t>Run your serial port at max speed!!!   (If you can)</a:t>
            </a:r>
          </a:p>
          <a:p>
            <a:r>
              <a:rPr lang="en-US" dirty="0"/>
              <a:t>Write software to cleanly read the attitude of the pivot platform while the motors are running.</a:t>
            </a:r>
          </a:p>
        </p:txBody>
      </p:sp>
    </p:spTree>
    <p:extLst>
      <p:ext uri="{BB962C8B-B14F-4D97-AF65-F5344CB8AC3E}">
        <p14:creationId xmlns:p14="http://schemas.microsoft.com/office/powerpoint/2010/main" val="3172089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A9985-CE93-7641-BB63-17309660B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0E71-D45E-F24B-91FA-4107F87A6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at AHRS code</a:t>
            </a:r>
          </a:p>
          <a:p>
            <a:r>
              <a:rPr lang="en-US" dirty="0"/>
              <a:t>Demo Euler angle measurements and noise</a:t>
            </a:r>
          </a:p>
          <a:p>
            <a:r>
              <a:rPr lang="en-US" dirty="0"/>
              <a:t>Demo complimentary filter</a:t>
            </a:r>
          </a:p>
          <a:p>
            <a:r>
              <a:rPr lang="en-US" dirty="0"/>
              <a:t>Look at code for setting parameters over I2C</a:t>
            </a:r>
          </a:p>
          <a:p>
            <a:r>
              <a:rPr lang="en-US" dirty="0"/>
              <a:t>Look at IMU datasheet section about register settings.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774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600" dirty="0"/>
              <a:t>Quadcopter Software</a:t>
            </a:r>
            <a:endParaRPr sz="560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88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Software Path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96650" y="4347958"/>
            <a:ext cx="8390149" cy="177820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Scale gimbal readings (-512-512 for P,R, Y; 0-1023 for T)</a:t>
            </a:r>
          </a:p>
          <a:p>
            <a:r>
              <a:rPr lang="en-US" dirty="0"/>
              <a:t>“</a:t>
            </a:r>
            <a:r>
              <a:rPr lang="en-US" dirty="0" err="1"/>
              <a:t>deadband</a:t>
            </a:r>
            <a:r>
              <a:rPr lang="en-US" dirty="0"/>
              <a:t>” avoids noise near the mid point.</a:t>
            </a:r>
          </a:p>
          <a:p>
            <a:r>
              <a:rPr lang="en-US" dirty="0"/>
              <a:t>Performance is not critical 10-20Hz updates is more than enough.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Content Placeholder 7"/>
          <p:cNvPicPr>
            <a:picLocks noChangeAspect="1"/>
          </p:cNvPicPr>
          <p:nvPr/>
        </p:nvPicPr>
        <p:blipFill>
          <a:blip r:embed="rId2"/>
          <a:srcRect t="-11678" b="-11678"/>
          <a:stretch>
            <a:fillRect/>
          </a:stretch>
        </p:blipFill>
        <p:spPr>
          <a:xfrm>
            <a:off x="1177328" y="580423"/>
            <a:ext cx="7054704" cy="387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29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6878" y="274638"/>
            <a:ext cx="5089921" cy="1143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Quadcopter</a:t>
            </a:r>
            <a:r>
              <a:rPr lang="en-US" dirty="0"/>
              <a:t> </a:t>
            </a:r>
            <a:r>
              <a:rPr lang="en-US" dirty="0" err="1"/>
              <a:t>Datapath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4996907"/>
            <a:ext cx="8229600" cy="1334981"/>
          </a:xfrm>
        </p:spPr>
        <p:txBody>
          <a:bodyPr>
            <a:normAutofit/>
          </a:bodyPr>
          <a:lstStyle/>
          <a:p>
            <a:r>
              <a:rPr lang="en-US" dirty="0"/>
              <a:t>Slow: Translate gimbal reads into ‘set points’</a:t>
            </a:r>
          </a:p>
          <a:p>
            <a:r>
              <a:rPr lang="en-US" dirty="0"/>
              <a:t>Fast: Use PID to track set points.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53" y="0"/>
            <a:ext cx="7063975" cy="434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98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 dirty="0"/>
              <a:t>The PID Controller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115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add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Discuss different ways they can control their quad</a:t>
            </a:r>
          </a:p>
          <a:p>
            <a:pPr lvl="1"/>
            <a:r>
              <a:rPr lang="en-US" dirty="0"/>
              <a:t>Pitch/roll -&gt; rate of change of angle</a:t>
            </a:r>
          </a:p>
          <a:p>
            <a:pPr lvl="1"/>
            <a:r>
              <a:rPr lang="en-US" dirty="0"/>
              <a:t>Pitch/roll -&gt; angle of attack</a:t>
            </a:r>
          </a:p>
          <a:p>
            <a:pPr lvl="1"/>
            <a:r>
              <a:rPr lang="en-US" dirty="0"/>
              <a:t>Pitch/roll -&gt; velocity</a:t>
            </a:r>
          </a:p>
          <a:p>
            <a:pPr lvl="1"/>
            <a:r>
              <a:rPr lang="en-US" dirty="0"/>
              <a:t>Pitch/roll -&gt; position</a:t>
            </a:r>
          </a:p>
          <a:p>
            <a:pPr lvl="1"/>
            <a:r>
              <a:rPr lang="en-US" dirty="0"/>
              <a:t>Throttle -&gt; throttle</a:t>
            </a:r>
          </a:p>
          <a:p>
            <a:pPr lvl="1"/>
            <a:r>
              <a:rPr lang="en-US" dirty="0"/>
              <a:t>Throttle -&gt; rate of climb</a:t>
            </a:r>
          </a:p>
          <a:p>
            <a:pPr lvl="1"/>
            <a:r>
              <a:rPr lang="en-US" dirty="0"/>
              <a:t>Throttle -&gt; altitude</a:t>
            </a:r>
          </a:p>
          <a:p>
            <a:r>
              <a:rPr lang="en-US" dirty="0"/>
              <a:t>Discuss higher-order control</a:t>
            </a:r>
          </a:p>
          <a:p>
            <a:pPr lvl="1"/>
            <a:r>
              <a:rPr lang="en-US" dirty="0"/>
              <a:t>How to integrate GPS</a:t>
            </a:r>
          </a:p>
          <a:p>
            <a:pPr lvl="1"/>
            <a:r>
              <a:rPr lang="en-US" dirty="0"/>
              <a:t>How to integrate barometer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2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Lab 6: Sensing and Control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33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for Next Class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 numCol="3">
            <a:normAutofit/>
          </a:bodyPr>
          <a:lstStyle/>
          <a:p>
            <a:r>
              <a:rPr lang="en-US" dirty="0"/>
              <a:t>Demo</a:t>
            </a:r>
          </a:p>
          <a:p>
            <a:pPr lvl="1"/>
            <a:r>
              <a:rPr lang="en-US" dirty="0"/>
              <a:t>Integral windup</a:t>
            </a:r>
          </a:p>
          <a:p>
            <a:pPr lvl="1"/>
            <a:r>
              <a:rPr lang="en-US" dirty="0"/>
              <a:t>Tuning PID</a:t>
            </a:r>
          </a:p>
          <a:p>
            <a:r>
              <a:rPr lang="en-US" dirty="0"/>
              <a:t>Combine this lecture with the flight control software lecture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048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90727">
              <a:defRPr sz="6719"/>
            </a:lvl1pPr>
          </a:lstStyle>
          <a:p>
            <a:pPr lvl="0">
              <a:defRPr sz="1800"/>
            </a:pPr>
            <a:r>
              <a:rPr sz="4700" dirty="0"/>
              <a:t>Control Theory</a:t>
            </a:r>
          </a:p>
        </p:txBody>
      </p:sp>
      <p:sp>
        <p:nvSpPr>
          <p:cNvPr id="43" name="Shape 43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09394" indent="-209394" defTabSz="275203">
              <a:spcBef>
                <a:spcPts val="1969"/>
              </a:spcBef>
              <a:defRPr sz="1800"/>
            </a:pPr>
            <a:r>
              <a:rPr sz="1600" dirty="0"/>
              <a:t>Making a physical system do what you want</a:t>
            </a:r>
          </a:p>
          <a:p>
            <a:pPr marL="209394" indent="-209394" defTabSz="275203">
              <a:spcBef>
                <a:spcPts val="1969"/>
              </a:spcBef>
              <a:defRPr sz="1800"/>
            </a:pPr>
            <a:r>
              <a:rPr sz="1600" dirty="0"/>
              <a:t>“Open loop” and “closed loop”</a:t>
            </a:r>
          </a:p>
          <a:p>
            <a:pPr marL="209394" indent="-209394" defTabSz="275203">
              <a:spcBef>
                <a:spcPts val="1969"/>
              </a:spcBef>
              <a:defRPr sz="1800"/>
            </a:pPr>
            <a:r>
              <a:rPr sz="1600" dirty="0"/>
              <a:t>Open loop - cannot see the system’s output</a:t>
            </a:r>
          </a:p>
          <a:p>
            <a:pPr marL="418787" lvl="1" indent="-209394" defTabSz="275203">
              <a:spcBef>
                <a:spcPts val="1969"/>
              </a:spcBef>
              <a:defRPr sz="1800"/>
            </a:pPr>
            <a:r>
              <a:rPr sz="1600" dirty="0"/>
              <a:t>Motor controllers</a:t>
            </a:r>
          </a:p>
          <a:p>
            <a:pPr marL="418787" lvl="1" indent="-209394" defTabSz="275203">
              <a:spcBef>
                <a:spcPts val="1969"/>
              </a:spcBef>
              <a:defRPr sz="1800"/>
            </a:pPr>
            <a:r>
              <a:rPr sz="1600" dirty="0"/>
              <a:t>LCD/LED/CRT screens</a:t>
            </a:r>
          </a:p>
          <a:p>
            <a:pPr marL="209394" indent="-209394" defTabSz="275203">
              <a:spcBef>
                <a:spcPts val="1969"/>
              </a:spcBef>
              <a:defRPr sz="1800"/>
            </a:pPr>
            <a:r>
              <a:rPr sz="1600" dirty="0"/>
              <a:t>Closed loop - Can see output, make </a:t>
            </a:r>
            <a:br>
              <a:rPr sz="1600" dirty="0"/>
            </a:br>
            <a:r>
              <a:rPr sz="1600" dirty="0"/>
              <a:t>corrections</a:t>
            </a:r>
          </a:p>
          <a:p>
            <a:pPr marL="418787" lvl="1" indent="-209394" defTabSz="275203">
              <a:spcBef>
                <a:spcPts val="1969"/>
              </a:spcBef>
              <a:defRPr sz="1800"/>
            </a:pPr>
            <a:r>
              <a:rPr sz="1600" dirty="0"/>
              <a:t>Autopilot</a:t>
            </a:r>
          </a:p>
          <a:p>
            <a:pPr marL="418787" lvl="1" indent="-209394" defTabSz="275203">
              <a:spcBef>
                <a:spcPts val="1969"/>
              </a:spcBef>
              <a:defRPr sz="1800"/>
            </a:pPr>
            <a:r>
              <a:rPr sz="1600" dirty="0"/>
              <a:t>GPS guided munitions</a:t>
            </a:r>
          </a:p>
          <a:p>
            <a:pPr marL="418787" lvl="1" indent="-209394" defTabSz="275203">
              <a:spcBef>
                <a:spcPts val="1969"/>
              </a:spcBef>
              <a:defRPr sz="1800"/>
            </a:pPr>
            <a:r>
              <a:rPr sz="1600" dirty="0"/>
              <a:t>Our quadcopter</a:t>
            </a:r>
          </a:p>
        </p:txBody>
      </p:sp>
      <p:pic>
        <p:nvPicPr>
          <p:cNvPr id="44" name="Drawing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75454" y="2849508"/>
            <a:ext cx="4511211" cy="2848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55637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 dirty="0"/>
              <a:t>What is PID?</a:t>
            </a:r>
          </a:p>
        </p:txBody>
      </p:sp>
      <p:sp>
        <p:nvSpPr>
          <p:cNvPr id="38" name="Shape 38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206268" indent="-206268" defTabSz="271096">
              <a:spcBef>
                <a:spcPts val="1898"/>
              </a:spcBef>
              <a:defRPr sz="1800"/>
            </a:pPr>
            <a:r>
              <a:rPr sz="1700" dirty="0"/>
              <a:t>Make a system follow a set point</a:t>
            </a:r>
          </a:p>
          <a:p>
            <a:pPr marL="206268" indent="-206268" defTabSz="271096">
              <a:spcBef>
                <a:spcPts val="1898"/>
              </a:spcBef>
              <a:defRPr sz="1800"/>
            </a:pPr>
            <a:r>
              <a:rPr sz="1700" dirty="0"/>
              <a:t>“Proportional, Integral, Derivative”</a:t>
            </a:r>
          </a:p>
          <a:p>
            <a:pPr marL="206268" indent="-206268" defTabSz="271096">
              <a:spcBef>
                <a:spcPts val="1898"/>
              </a:spcBef>
              <a:defRPr sz="1800"/>
            </a:pPr>
            <a:r>
              <a:rPr sz="1700" dirty="0"/>
              <a:t>A brief history:</a:t>
            </a:r>
          </a:p>
          <a:p>
            <a:pPr marL="412537" lvl="1" indent="-206268" defTabSz="271096">
              <a:spcBef>
                <a:spcPts val="1898"/>
              </a:spcBef>
              <a:defRPr sz="1800"/>
            </a:pPr>
            <a:r>
              <a:rPr sz="1700" dirty="0"/>
              <a:t>1788 - James Watt’s flyball governor (P)</a:t>
            </a:r>
          </a:p>
          <a:p>
            <a:pPr marL="412537" lvl="1" indent="-206268" defTabSz="271096">
              <a:spcBef>
                <a:spcPts val="1898"/>
              </a:spcBef>
              <a:defRPr sz="1800"/>
            </a:pPr>
            <a:r>
              <a:rPr sz="1700" dirty="0"/>
              <a:t>1837 - Louis Molinié hydraulic regulator (PI)</a:t>
            </a:r>
          </a:p>
          <a:p>
            <a:pPr marL="412537" lvl="1" indent="-206268" defTabSz="271096">
              <a:spcBef>
                <a:spcPts val="1898"/>
              </a:spcBef>
              <a:defRPr sz="1800"/>
            </a:pPr>
            <a:r>
              <a:rPr sz="1700" dirty="0"/>
              <a:t>1857 - H.N. Throop marine engine governor (PD)</a:t>
            </a:r>
          </a:p>
          <a:p>
            <a:pPr marL="412537" lvl="1" indent="-206268" defTabSz="271096">
              <a:spcBef>
                <a:spcPts val="1898"/>
              </a:spcBef>
              <a:defRPr sz="1800"/>
            </a:pPr>
            <a:r>
              <a:rPr sz="1700" dirty="0"/>
              <a:t>1868 - Maxwell gives theoretical basis</a:t>
            </a:r>
          </a:p>
          <a:p>
            <a:pPr marL="412537" lvl="1" indent="-206268" defTabSz="271096">
              <a:spcBef>
                <a:spcPts val="1898"/>
              </a:spcBef>
              <a:defRPr sz="1800"/>
            </a:pPr>
            <a:r>
              <a:rPr sz="1700" dirty="0"/>
              <a:t>1911 - Elmer Sperry, ship steering (PID)</a:t>
            </a:r>
          </a:p>
        </p:txBody>
      </p:sp>
      <p:pic>
        <p:nvPicPr>
          <p:cNvPr id="39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51609" y="1643909"/>
            <a:ext cx="2523928" cy="2099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Screen Shot 2014-11-02 at 2.27.10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28217" y="3838105"/>
            <a:ext cx="3252305" cy="28009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61068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20624">
              <a:defRPr sz="5760"/>
            </a:lvl1pPr>
          </a:lstStyle>
          <a:p>
            <a:pPr lvl="0">
              <a:defRPr sz="1800"/>
            </a:pPr>
            <a:r>
              <a:rPr sz="4000" dirty="0"/>
              <a:t>Closed loop control</a:t>
            </a:r>
          </a:p>
        </p:txBody>
      </p:sp>
      <p:sp>
        <p:nvSpPr>
          <p:cNvPr id="47" name="Shape 47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500" dirty="0"/>
              <a:t>PID is the most common closed loop controller</a:t>
            </a:r>
            <a:br>
              <a:rPr sz="2500" dirty="0"/>
            </a:br>
            <a:br>
              <a:rPr sz="2500" dirty="0"/>
            </a:br>
            <a:br>
              <a:rPr sz="2500" dirty="0"/>
            </a:br>
            <a:endParaRPr sz="2500" dirty="0"/>
          </a:p>
          <a:p>
            <a:pPr lvl="0">
              <a:defRPr sz="1800"/>
            </a:pPr>
            <a:endParaRPr sz="2500" dirty="0"/>
          </a:p>
          <a:p>
            <a:pPr lvl="0">
              <a:defRPr sz="1800"/>
            </a:pPr>
            <a:r>
              <a:rPr sz="2500" dirty="0"/>
              <a:t>Proportional: Directly against error</a:t>
            </a:r>
          </a:p>
          <a:p>
            <a:pPr lvl="0">
              <a:defRPr sz="1800"/>
            </a:pPr>
            <a:r>
              <a:rPr sz="2500" dirty="0"/>
              <a:t>Integral: Remembers error over time</a:t>
            </a:r>
          </a:p>
          <a:p>
            <a:pPr lvl="0">
              <a:defRPr sz="1800"/>
            </a:pPr>
            <a:r>
              <a:rPr sz="2500" dirty="0"/>
              <a:t>Derivative: Dampens response to avoid oscillations</a:t>
            </a:r>
          </a:p>
        </p:txBody>
      </p:sp>
      <p:pic>
        <p:nvPicPr>
          <p:cNvPr id="48" name="pidloop.png"/>
          <p:cNvPicPr/>
          <p:nvPr/>
        </p:nvPicPr>
        <p:blipFill rotWithShape="1">
          <a:blip r:embed="rId2">
            <a:extLst/>
          </a:blip>
          <a:srcRect b="18226"/>
          <a:stretch/>
        </p:blipFill>
        <p:spPr>
          <a:xfrm>
            <a:off x="4497313" y="2417668"/>
            <a:ext cx="4377956" cy="12204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CodeCogsEqn-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1536" y="2881471"/>
            <a:ext cx="3977529" cy="56488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35890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 dirty="0"/>
              <a:t>Example</a:t>
            </a:r>
          </a:p>
        </p:txBody>
      </p:sp>
      <p:sp>
        <p:nvSpPr>
          <p:cNvPr id="52" name="Shape 5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anchor="t"/>
          <a:lstStyle>
            <a:lvl1pPr>
              <a:defRPr u="sng">
                <a:hlinkClick r:id="rId2"/>
              </a:defRPr>
            </a:lvl1pPr>
          </a:lstStyle>
          <a:p>
            <a:pPr lvl="0">
              <a:defRPr sz="1800" u="none"/>
            </a:pPr>
            <a:r>
              <a:rPr sz="2500" dirty="0"/>
              <a:t>https://sites.google.com/site/fpgaandco/pid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315" y="2498087"/>
            <a:ext cx="4957828" cy="375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57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/>
              <a:t>PID on the Quadcopter</a:t>
            </a:r>
          </a:p>
        </p:txBody>
      </p:sp>
      <p:sp>
        <p:nvSpPr>
          <p:cNvPr id="56" name="Shape 56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500"/>
              <a:t>3 separate controllers</a:t>
            </a:r>
          </a:p>
          <a:p>
            <a:pPr lvl="0">
              <a:defRPr sz="1800"/>
            </a:pPr>
            <a:r>
              <a:rPr sz="2500"/>
              <a:t>PID set point is from user</a:t>
            </a:r>
          </a:p>
        </p:txBody>
      </p:sp>
      <p:pic>
        <p:nvPicPr>
          <p:cNvPr id="57" name="pasted-image.tif"/>
          <p:cNvPicPr/>
          <p:nvPr/>
        </p:nvPicPr>
        <p:blipFill>
          <a:blip r:embed="rId2">
            <a:extLst/>
          </a:blip>
          <a:srcRect b="6714"/>
          <a:stretch>
            <a:fillRect/>
          </a:stretch>
        </p:blipFill>
        <p:spPr>
          <a:xfrm>
            <a:off x="2771412" y="2806154"/>
            <a:ext cx="3601077" cy="247804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25455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14095">
              <a:defRPr sz="7040"/>
            </a:lvl1pPr>
          </a:lstStyle>
          <a:p>
            <a:pPr lvl="0">
              <a:defRPr sz="1800"/>
            </a:pPr>
            <a:r>
              <a:rPr sz="4900" dirty="0"/>
              <a:t>Pitfalls of PID</a:t>
            </a:r>
          </a:p>
        </p:txBody>
      </p:sp>
      <p:sp>
        <p:nvSpPr>
          <p:cNvPr id="60" name="Shape 60"/>
          <p:cNvSpPr>
            <a:spLocks noGrp="1"/>
          </p:cNvSpPr>
          <p:nvPr>
            <p:ph idx="1"/>
          </p:nvPr>
        </p:nvSpPr>
        <p:spPr>
          <a:xfrm>
            <a:off x="457200" y="1303506"/>
            <a:ext cx="8229600" cy="482265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16993" indent="-316993" defTabSz="291633">
              <a:spcBef>
                <a:spcPts val="2039"/>
              </a:spcBef>
              <a:buSzPct val="100000"/>
              <a:buAutoNum type="arabicPeriod"/>
              <a:defRPr sz="1800"/>
            </a:pPr>
            <a:r>
              <a:rPr sz="1600" dirty="0"/>
              <a:t>Integral term “Windup”</a:t>
            </a:r>
          </a:p>
          <a:p>
            <a:pPr marL="443789" lvl="1" indent="-221894" defTabSz="291633">
              <a:spcBef>
                <a:spcPts val="2039"/>
              </a:spcBef>
              <a:defRPr sz="1800"/>
            </a:pPr>
            <a:r>
              <a:rPr sz="1600" dirty="0"/>
              <a:t>One solution: </a:t>
            </a:r>
            <a:r>
              <a:rPr lang="x-none" sz="1600" dirty="0"/>
              <a:t>Exponential decay on integral (E.g., I = I/2 + error)</a:t>
            </a:r>
            <a:endParaRPr sz="1600" dirty="0"/>
          </a:p>
          <a:p>
            <a:pPr marL="316993" indent="-316993" defTabSz="291633">
              <a:spcBef>
                <a:spcPts val="2039"/>
              </a:spcBef>
              <a:buSzPct val="100000"/>
              <a:buAutoNum type="arabicPeriod" startAt="2"/>
              <a:defRPr sz="1800"/>
            </a:pPr>
            <a:r>
              <a:rPr sz="1600" dirty="0"/>
              <a:t>Derivative noise: beware of </a:t>
            </a:r>
            <a:r>
              <a:rPr lang="en-US" sz="1600" dirty="0"/>
              <a:t>noise.</a:t>
            </a:r>
            <a:endParaRPr sz="1600" dirty="0"/>
          </a:p>
        </p:txBody>
      </p:sp>
      <p:grpSp>
        <p:nvGrpSpPr>
          <p:cNvPr id="2" name="Group 1"/>
          <p:cNvGrpSpPr/>
          <p:nvPr/>
        </p:nvGrpSpPr>
        <p:grpSpPr>
          <a:xfrm>
            <a:off x="833408" y="2796046"/>
            <a:ext cx="6282726" cy="1754846"/>
            <a:chOff x="1185291" y="3976598"/>
            <a:chExt cx="10989096" cy="3069396"/>
          </a:xfrm>
        </p:grpSpPr>
        <p:pic>
          <p:nvPicPr>
            <p:cNvPr id="61" name="noisepid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85291" y="3976598"/>
              <a:ext cx="3838257" cy="3069396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62" name="noisederivpid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94346" y="3976598"/>
              <a:ext cx="4480041" cy="306939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3" name="Shape 63"/>
            <p:cNvSpPr/>
            <p:nvPr/>
          </p:nvSpPr>
          <p:spPr>
            <a:xfrm>
              <a:off x="5867400" y="4876296"/>
              <a:ext cx="1270000" cy="1270001"/>
            </a:xfrm>
            <a:prstGeom prst="rightArrow">
              <a:avLst>
                <a:gd name="adj1" fmla="val 32000"/>
                <a:gd name="adj2" fmla="val 64000"/>
              </a:avLst>
            </a:prstGeom>
            <a:blipFill>
              <a:blip r:embed="rId4"/>
            </a:blip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64" name="Shape 64"/>
          <p:cNvSpPr/>
          <p:nvPr/>
        </p:nvSpPr>
        <p:spPr>
          <a:xfrm>
            <a:off x="950797" y="4563594"/>
            <a:ext cx="1115336" cy="195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800"/>
              <a:t>Error term with vibration</a:t>
            </a:r>
          </a:p>
        </p:txBody>
      </p:sp>
      <p:sp>
        <p:nvSpPr>
          <p:cNvPr id="65" name="Shape 65"/>
          <p:cNvSpPr/>
          <p:nvPr/>
        </p:nvSpPr>
        <p:spPr>
          <a:xfrm>
            <a:off x="5296445" y="4563594"/>
            <a:ext cx="2085603" cy="195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800"/>
              <a:t>Derivative term causes your system to go insane</a:t>
            </a:r>
          </a:p>
        </p:txBody>
      </p:sp>
      <p:sp>
        <p:nvSpPr>
          <p:cNvPr id="66" name="Shape 66"/>
          <p:cNvSpPr/>
          <p:nvPr/>
        </p:nvSpPr>
        <p:spPr>
          <a:xfrm>
            <a:off x="722441" y="4286559"/>
            <a:ext cx="7664695" cy="2921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Autofit/>
          </a:bodyPr>
          <a:lstStyle/>
          <a:p>
            <a:pPr marL="368782" lvl="1" indent="-184391" defTabSz="242342">
              <a:spcBef>
                <a:spcPts val="1687"/>
              </a:spcBef>
              <a:buSzPct val="75000"/>
              <a:buChar char="•"/>
              <a:defRPr sz="1800"/>
            </a:pPr>
            <a:r>
              <a:rPr lang="en-US" dirty="0"/>
              <a:t>Solution: moving average of last several values.  Or median of last several values.</a:t>
            </a:r>
          </a:p>
          <a:p>
            <a:pPr marL="368782" lvl="1" indent="-184391" defTabSz="242342">
              <a:spcBef>
                <a:spcPts val="1687"/>
              </a:spcBef>
              <a:buSzPct val="75000"/>
              <a:buChar char="•"/>
              <a:defRPr sz="1800"/>
            </a:pPr>
            <a:r>
              <a:rPr lang="en-US" dirty="0"/>
              <a:t>Using the serial plotter in </a:t>
            </a:r>
            <a:r>
              <a:rPr lang="en-US" dirty="0" err="1"/>
              <a:t>arduino</a:t>
            </a:r>
            <a:r>
              <a:rPr lang="en-US" dirty="0"/>
              <a:t> to watch the D term.</a:t>
            </a:r>
          </a:p>
          <a:p>
            <a:pPr defTabSz="242342">
              <a:spcBef>
                <a:spcPts val="1687"/>
              </a:spcBef>
              <a:defRPr sz="1800"/>
            </a:pPr>
            <a:r>
              <a:rPr dirty="0"/>
              <a:t>3. Tweaking PID values</a:t>
            </a:r>
            <a:endParaRPr lang="x-none" dirty="0"/>
          </a:p>
          <a:p>
            <a:pPr defTabSz="242342">
              <a:spcBef>
                <a:spcPts val="1687"/>
              </a:spcBef>
              <a:defRPr sz="1800"/>
            </a:pPr>
            <a:r>
              <a:rPr lang="x-none" dirty="0"/>
              <a:t>	Tune P first, then D, then I.</a:t>
            </a:r>
          </a:p>
        </p:txBody>
      </p:sp>
    </p:spTree>
    <p:extLst>
      <p:ext uri="{BB962C8B-B14F-4D97-AF65-F5344CB8AC3E}">
        <p14:creationId xmlns:p14="http://schemas.microsoft.com/office/powerpoint/2010/main" val="1117584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pPr lvl="1"/>
            <a:r>
              <a:rPr lang="en-US" dirty="0"/>
              <a:t>Where to get the derivative?</a:t>
            </a:r>
          </a:p>
          <a:p>
            <a:pPr lvl="1"/>
            <a:r>
              <a:rPr lang="en-US" dirty="0"/>
              <a:t>Integral windup</a:t>
            </a:r>
          </a:p>
          <a:p>
            <a:pPr lvl="1"/>
            <a:r>
              <a:rPr lang="en-US" dirty="0"/>
              <a:t>Pay attention to rate (</a:t>
            </a:r>
            <a:r>
              <a:rPr lang="en-US" dirty="0" err="1"/>
              <a:t>hz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Relative scale of inputs and outputs</a:t>
            </a:r>
          </a:p>
          <a:p>
            <a:pPr lvl="2"/>
            <a:r>
              <a:rPr lang="en-US" dirty="0"/>
              <a:t>Make sure timestep is consistent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2797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important in speed?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349883"/>
            <a:ext cx="8229600" cy="172798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key number is how many times/sec your PID loops (Hz)</a:t>
            </a:r>
          </a:p>
          <a:p>
            <a:r>
              <a:rPr lang="en-US" dirty="0"/>
              <a:t>The internet suggests &gt; 100Hz (10ms/cycle) is necessary for stable flight.</a:t>
            </a:r>
          </a:p>
          <a:p>
            <a:r>
              <a:rPr lang="en-US" dirty="0"/>
              <a:t>My non-optimized code runs at 400Hz (2.5ms/cycles)</a:t>
            </a: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/>
          </p:nvPr>
        </p:nvGraphicFramePr>
        <p:xfrm>
          <a:off x="1625259" y="3104869"/>
          <a:ext cx="548640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535">
                <a:tc>
                  <a:txBody>
                    <a:bodyPr/>
                    <a:lstStyle/>
                    <a:p>
                      <a:r>
                        <a:rPr lang="en-US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Latency (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/>
                        <a:t>Reading IMU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7.360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 err="1"/>
                        <a:t>analog</a:t>
                      </a:r>
                      <a:r>
                        <a:rPr lang="en-US" baseline="0" dirty="0" err="1"/>
                        <a:t>Write</a:t>
                      </a:r>
                      <a:r>
                        <a:rPr lang="en-US" baseline="0" dirty="0"/>
                        <a:t>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 err="1"/>
                        <a:t>analogRead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/>
                        <a:t>Integer PID (one channel)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1.880 (531Hz)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/>
                        <a:t>FP</a:t>
                      </a:r>
                      <a:r>
                        <a:rPr lang="en-US" baseline="0" dirty="0"/>
                        <a:t> PID (one channel)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1.888 (529Hz)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/>
                        <a:t>AHRS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 err="1"/>
                        <a:t>getOrientation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 err="1"/>
                        <a:t>rfWrite</a:t>
                      </a:r>
                      <a:r>
                        <a:rPr lang="en-US" baseline="0" dirty="0"/>
                        <a:t>() 16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 err="1"/>
                        <a:t>Serial.write</a:t>
                      </a:r>
                      <a:r>
                        <a:rPr lang="en-US" dirty="0"/>
                        <a:t>(“a”)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451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3AC2B-5E7D-0249-BF0D-5DF53D54F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F10D7-F0F2-9F4C-A245-3E8732C5F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Tuning PID is a bit of an art form.</a:t>
            </a:r>
          </a:p>
          <a:p>
            <a:r>
              <a:rPr lang="en-US" dirty="0"/>
              <a:t>Simple algorithm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Set P=I=D = 0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Increase P until it starts oscillating, reduce until it oscillates just a bit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Increase D to till it stabilizes pretty quickly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Increase I to fix offset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Increase D as much as possible with causing oscillation.</a:t>
            </a:r>
          </a:p>
        </p:txBody>
      </p:sp>
    </p:spTree>
    <p:extLst>
      <p:ext uri="{BB962C8B-B14F-4D97-AF65-F5344CB8AC3E}">
        <p14:creationId xmlns:p14="http://schemas.microsoft.com/office/powerpoint/2010/main" val="2559479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6" y="1849271"/>
            <a:ext cx="3990193" cy="29581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3810000" cy="213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2309" y="2521417"/>
            <a:ext cx="3556000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9372" y="4092336"/>
            <a:ext cx="3289300" cy="2463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3999" y="4609158"/>
            <a:ext cx="3810000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3806" y="1638671"/>
            <a:ext cx="3990193" cy="22076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005569"/>
            <a:ext cx="2635804" cy="18728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4347650" cy="24077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7650" y="3279432"/>
            <a:ext cx="4796350" cy="319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472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40419-212F-734D-944E-9BA5F8B69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59F05-7FBA-8641-8E7D-6FDBD8D76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Zeigler-Nichols method.</a:t>
            </a:r>
          </a:p>
          <a:p>
            <a:pPr lvl="1"/>
            <a:r>
              <a:rPr lang="en-US" sz="2400" dirty="0"/>
              <a:t>P=I=D= 0</a:t>
            </a:r>
          </a:p>
          <a:p>
            <a:pPr lvl="1"/>
            <a:r>
              <a:rPr lang="en-US" sz="2400" dirty="0"/>
              <a:t>Increase P until oscillations start.  P is now at Ku, oscillation is at frequency Tu.</a:t>
            </a:r>
          </a:p>
          <a:p>
            <a:pPr lvl="1"/>
            <a:r>
              <a:rPr lang="en-US" sz="2400" dirty="0"/>
              <a:t>Follow the chart.</a:t>
            </a:r>
          </a:p>
          <a:p>
            <a:pPr lvl="1"/>
            <a:r>
              <a:rPr lang="en-US" sz="2400" dirty="0"/>
              <a:t>It’s important that your PID look incorporate its execution interval correctly.</a:t>
            </a:r>
          </a:p>
          <a:p>
            <a:pPr lvl="1"/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9A22FF-C57C-2A42-924F-DFAFB3626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5054600"/>
            <a:ext cx="47625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30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930978" y="2089242"/>
            <a:ext cx="4368710" cy="3191244"/>
            <a:chOff x="4775290" y="2194364"/>
            <a:chExt cx="4368710" cy="319124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50000" r="858"/>
            <a:stretch/>
          </p:blipFill>
          <p:spPr>
            <a:xfrm>
              <a:off x="4775290" y="2194364"/>
              <a:ext cx="4368710" cy="3175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066485" y="2391824"/>
              <a:ext cx="292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8000"/>
                  </a:solidFill>
                </a:rPr>
                <a:t>Z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205260" y="501627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366FF"/>
                  </a:solidFill>
                </a:rPr>
                <a:t>Y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169002" y="3676868"/>
              <a:ext cx="3044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Operation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065128" cy="510363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An even number of motors provides lift and control in 6 dimensions</a:t>
            </a:r>
          </a:p>
          <a:p>
            <a:pPr lvl="1"/>
            <a:r>
              <a:rPr lang="en-US" dirty="0"/>
              <a:t>Spatial dimensions: x, y, z</a:t>
            </a:r>
          </a:p>
          <a:p>
            <a:pPr lvl="1"/>
            <a:r>
              <a:rPr lang="en-US" dirty="0"/>
              <a:t>Pitch:  rotation around left-right (y) axis</a:t>
            </a:r>
          </a:p>
          <a:p>
            <a:pPr lvl="1"/>
            <a:r>
              <a:rPr lang="en-US" dirty="0"/>
              <a:t>Roll: rotation around the front-back (x) axis</a:t>
            </a:r>
          </a:p>
          <a:p>
            <a:pPr lvl="1"/>
            <a:r>
              <a:rPr lang="en-US" dirty="0"/>
              <a:t>Yaw: rotation around the top-bottom (z) axis</a:t>
            </a:r>
          </a:p>
          <a:p>
            <a:r>
              <a:rPr lang="en-US" dirty="0"/>
              <a:t>A flight computer operates a closed-loop controller to maintain stability and implement pilot commands.</a:t>
            </a:r>
          </a:p>
        </p:txBody>
      </p:sp>
    </p:spTree>
    <p:extLst>
      <p:ext uri="{BB962C8B-B14F-4D97-AF65-F5344CB8AC3E}">
        <p14:creationId xmlns:p14="http://schemas.microsoft.com/office/powerpoint/2010/main" val="2531657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Pitch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Pitch forward</a:t>
            </a:r>
          </a:p>
          <a:p>
            <a:pPr lvl="1"/>
            <a:r>
              <a:rPr lang="en-US" dirty="0"/>
              <a:t>More thrust to the rear</a:t>
            </a:r>
          </a:p>
          <a:p>
            <a:pPr lvl="1"/>
            <a:r>
              <a:rPr lang="en-US" dirty="0"/>
              <a:t>Less to the front</a:t>
            </a:r>
          </a:p>
          <a:p>
            <a:r>
              <a:rPr lang="en-US" dirty="0"/>
              <a:t>Pitch backward</a:t>
            </a:r>
          </a:p>
          <a:p>
            <a:pPr lvl="1"/>
            <a:r>
              <a:rPr lang="en-US" dirty="0"/>
              <a:t>Less thrust to the rear</a:t>
            </a:r>
          </a:p>
          <a:p>
            <a:pPr lvl="1"/>
            <a:r>
              <a:rPr lang="en-US" dirty="0"/>
              <a:t>More to the back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75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Roll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35352" cy="4525963"/>
          </a:xfrm>
        </p:spPr>
        <p:txBody>
          <a:bodyPr/>
          <a:lstStyle/>
          <a:p>
            <a:r>
              <a:rPr lang="en-US" dirty="0"/>
              <a:t>Pitch Left</a:t>
            </a:r>
          </a:p>
          <a:p>
            <a:pPr lvl="1"/>
            <a:r>
              <a:rPr lang="en-US" dirty="0"/>
              <a:t>More thrust to the right motor</a:t>
            </a:r>
          </a:p>
          <a:p>
            <a:pPr lvl="1"/>
            <a:r>
              <a:rPr lang="en-US" dirty="0"/>
              <a:t>Less to the left</a:t>
            </a:r>
          </a:p>
          <a:p>
            <a:r>
              <a:rPr lang="en-US" dirty="0"/>
              <a:t>Pitch Right</a:t>
            </a:r>
          </a:p>
          <a:p>
            <a:pPr lvl="1"/>
            <a:r>
              <a:rPr lang="en-US" dirty="0"/>
              <a:t>More thrust to the left motor</a:t>
            </a:r>
          </a:p>
          <a:p>
            <a:pPr lvl="1"/>
            <a:r>
              <a:rPr lang="en-US" dirty="0"/>
              <a:t>Less to the Right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76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Yaw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35352" cy="4525963"/>
          </a:xfrm>
        </p:spPr>
        <p:txBody>
          <a:bodyPr/>
          <a:lstStyle/>
          <a:p>
            <a:r>
              <a:rPr lang="en-US" dirty="0"/>
              <a:t>Rotate CCW</a:t>
            </a:r>
          </a:p>
          <a:p>
            <a:pPr lvl="1"/>
            <a:r>
              <a:rPr lang="en-US" dirty="0"/>
              <a:t>More thrust to the CCW motors</a:t>
            </a:r>
          </a:p>
          <a:p>
            <a:pPr lvl="1"/>
            <a:r>
              <a:rPr lang="en-US" dirty="0"/>
              <a:t>Less to the CW</a:t>
            </a:r>
          </a:p>
          <a:p>
            <a:r>
              <a:rPr lang="en-US" dirty="0"/>
              <a:t>Rotate CW</a:t>
            </a:r>
          </a:p>
          <a:p>
            <a:pPr lvl="1"/>
            <a:r>
              <a:rPr lang="en-US" dirty="0"/>
              <a:t>More thrust CW motors</a:t>
            </a:r>
          </a:p>
          <a:p>
            <a:pPr lvl="1"/>
            <a:r>
              <a:rPr lang="en-US" dirty="0"/>
              <a:t>Less to the CCW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1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Possible Configurations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1642328" cy="16423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725" y="1417638"/>
            <a:ext cx="1642328" cy="1642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516" y="4170341"/>
            <a:ext cx="1642328" cy="1642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254" y="4332445"/>
            <a:ext cx="1642329" cy="16423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1502" y="3417577"/>
            <a:ext cx="757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“Plus”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97879" y="3437157"/>
            <a:ext cx="497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“X”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88100" y="6189859"/>
            <a:ext cx="1464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Octothorpe</a:t>
            </a:r>
            <a:r>
              <a:rPr lang="en-US" dirty="0"/>
              <a:t>”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7724" y="4332445"/>
            <a:ext cx="1642329" cy="16423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8994" y="1261174"/>
            <a:ext cx="1642329" cy="17009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0324" y="1319829"/>
            <a:ext cx="1700984" cy="164232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523296" y="317724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Hexa</a:t>
            </a:r>
            <a:r>
              <a:rPr lang="en-US" dirty="0"/>
              <a:t> +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35971" y="3185135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Hexa</a:t>
            </a:r>
            <a:r>
              <a:rPr lang="en-US" dirty="0"/>
              <a:t> x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07537" y="6189859"/>
            <a:ext cx="790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Octa</a:t>
            </a:r>
            <a:r>
              <a:rPr lang="en-US" dirty="0"/>
              <a:t> +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20212" y="6197751"/>
            <a:ext cx="775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Octa</a:t>
            </a:r>
            <a:r>
              <a:rPr lang="en-US" dirty="0"/>
              <a:t> x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0324" y="4170341"/>
            <a:ext cx="1882117" cy="164232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714101" y="6197751"/>
            <a:ext cx="46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6</a:t>
            </a:r>
          </a:p>
        </p:txBody>
      </p:sp>
    </p:spTree>
    <p:extLst>
      <p:ext uri="{BB962C8B-B14F-4D97-AF65-F5344CB8AC3E}">
        <p14:creationId xmlns:p14="http://schemas.microsoft.com/office/powerpoint/2010/main" val="2834832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Multi-rotor aircraft are inherently unstable</a:t>
            </a:r>
          </a:p>
          <a:p>
            <a:pPr lvl="1"/>
            <a:r>
              <a:rPr lang="en-US" dirty="0"/>
              <a:t>Mismatched motor power (voltage variation, manufacturing variation in motors or props)</a:t>
            </a:r>
          </a:p>
          <a:p>
            <a:pPr lvl="1"/>
            <a:r>
              <a:rPr lang="en-US" dirty="0"/>
              <a:t>Variation in air currents and density.</a:t>
            </a:r>
          </a:p>
          <a:p>
            <a:pPr lvl="1"/>
            <a:r>
              <a:rPr lang="en-US" dirty="0"/>
              <a:t>Once perturbed, there’s no force acting on the aircraft to return it to equilibrium.</a:t>
            </a:r>
          </a:p>
        </p:txBody>
      </p:sp>
    </p:spTree>
    <p:extLst>
      <p:ext uri="{BB962C8B-B14F-4D97-AF65-F5344CB8AC3E}">
        <p14:creationId xmlns:p14="http://schemas.microsoft.com/office/powerpoint/2010/main" val="3007374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14964</TotalTime>
  <Words>1058</Words>
  <Application>Microsoft Macintosh PowerPoint</Application>
  <PresentationFormat>On-screen Show (4:3)</PresentationFormat>
  <Paragraphs>191</Paragraphs>
  <Slides>30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Today After Lecture</vt:lpstr>
      <vt:lpstr>Lab 6: Sensing and Control</vt:lpstr>
      <vt:lpstr>PowerPoint Presentation</vt:lpstr>
      <vt:lpstr>Principles of Operation (1)</vt:lpstr>
      <vt:lpstr>Controlling Pitch</vt:lpstr>
      <vt:lpstr>Controlling Roll</vt:lpstr>
      <vt:lpstr>Controlling Yaw</vt:lpstr>
      <vt:lpstr>Some Possible Configurations</vt:lpstr>
      <vt:lpstr>Maintaining Stability</vt:lpstr>
      <vt:lpstr>Maintaining Stability</vt:lpstr>
      <vt:lpstr>Higher-order Navigation</vt:lpstr>
      <vt:lpstr>Step 1:  Find Your Orientation</vt:lpstr>
      <vt:lpstr>Lab 6a: Tasks</vt:lpstr>
      <vt:lpstr>Demo</vt:lpstr>
      <vt:lpstr>Quadcopter Software</vt:lpstr>
      <vt:lpstr>Remote Software Path</vt:lpstr>
      <vt:lpstr>Quadcopter Datapath</vt:lpstr>
      <vt:lpstr>The PID Controller</vt:lpstr>
      <vt:lpstr>To add</vt:lpstr>
      <vt:lpstr>Note for Next Class</vt:lpstr>
      <vt:lpstr>Control Theory</vt:lpstr>
      <vt:lpstr>What is PID?</vt:lpstr>
      <vt:lpstr>Closed loop control</vt:lpstr>
      <vt:lpstr>Example</vt:lpstr>
      <vt:lpstr>PID on the Quadcopter</vt:lpstr>
      <vt:lpstr>Pitfalls of PID</vt:lpstr>
      <vt:lpstr>Implementation</vt:lpstr>
      <vt:lpstr>How important in speed?</vt:lpstr>
      <vt:lpstr>Tuning</vt:lpstr>
      <vt:lpstr>Tuning</vt:lpstr>
    </vt:vector>
  </TitlesOfParts>
  <Company>University of California, San Diego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Quadcopter in 10 Weeks</dc:title>
  <dc:creator>Steven Swanson</dc:creator>
  <cp:lastModifiedBy>Swanson, Steven</cp:lastModifiedBy>
  <cp:revision>106</cp:revision>
  <dcterms:created xsi:type="dcterms:W3CDTF">2015-03-28T00:55:00Z</dcterms:created>
  <dcterms:modified xsi:type="dcterms:W3CDTF">2018-05-16T02:17:11Z</dcterms:modified>
</cp:coreProperties>
</file>